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"/>
  </p:notesMasterIdLst>
  <p:handoutMasterIdLst>
    <p:handoutMasterId r:id="rId5"/>
  </p:handoutMasterIdLst>
  <p:sldIdLst>
    <p:sldId id="258" r:id="rId2"/>
    <p:sldId id="261" r:id="rId3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schelm, Charlie J" initials="NCJ" lastIdx="5" clrIdx="0">
    <p:extLst>
      <p:ext uri="{19B8F6BF-5375-455C-9EA6-DF929625EA0E}">
        <p15:presenceInfo xmlns:p15="http://schemas.microsoft.com/office/powerpoint/2012/main" userId="Nitschelm, Charlie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1197" autoAdjust="0"/>
  </p:normalViewPr>
  <p:slideViewPr>
    <p:cSldViewPr snapToGrid="0">
      <p:cViewPr>
        <p:scale>
          <a:sx n="62" d="100"/>
          <a:sy n="62" d="100"/>
        </p:scale>
        <p:origin x="1182" y="-553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8T22:21:53.152" idx="1">
    <p:pos x="10" y="10"/>
    <p:text>Need a good image for year 3, brainstorm and try to find something!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2:12.276" idx="2">
    <p:pos x="106" y="106"/>
    <p:text>Hot fire test needs full rework, pictures and a few words.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2:34.052" idx="3">
    <p:pos x="202" y="202"/>
    <p:text>Current work should detail another test attempt for engine by rework of gears, and working more on gimbal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3:23.003" idx="4">
    <p:pos x="298" y="298"/>
    <p:text>Thrust vectoring needs to be made pretty, im thinking arrows pointing and cool side comments</p:text>
    <p:extLst>
      <p:ext uri="{C676402C-5697-4E1C-873F-D02D1690AC5C}">
        <p15:threadingInfo xmlns:p15="http://schemas.microsoft.com/office/powerpoint/2012/main" timeZoneBias="240"/>
      </p:ext>
    </p:extLst>
  </p:cm>
  <p:cm authorId="1" dt="2019-04-18T22:23:41.859" idx="5">
    <p:pos x="394" y="394"/>
    <p:text>Need some SOLIDWORKS sims on here for FOS. I also want to get a simulated graph of a rocket flight simulating average 300 lb force, ill do that tomorrow afternoon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B16E-25C2-6046-A11D-68C385894C20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ED958-3F06-E144-A96D-59908911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32DC-02F1-F64F-A350-4A851C35CA0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992D-959C-3042-8559-B35731047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807681" y="5615669"/>
            <a:ext cx="23111208" cy="2397025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323" y="2560322"/>
            <a:ext cx="29542622" cy="14996165"/>
          </a:xfrm>
        </p:spPr>
        <p:txBody>
          <a:bodyPr anchor="b">
            <a:normAutofit/>
          </a:bodyPr>
          <a:lstStyle>
            <a:lvl1pPr algn="l">
              <a:defRPr sz="211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18450566"/>
            <a:ext cx="23780400" cy="9184637"/>
          </a:xfrm>
        </p:spPr>
        <p:txBody>
          <a:bodyPr anchor="t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560320" y="2560320"/>
            <a:ext cx="38770560" cy="1499616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657609" y="18450562"/>
            <a:ext cx="34950394" cy="219456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7680"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8770560" cy="13898880"/>
          </a:xfrm>
        </p:spPr>
        <p:txBody>
          <a:bodyPr anchor="ctr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19751040"/>
            <a:ext cx="30641050" cy="914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1" y="2560320"/>
            <a:ext cx="32926978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20642" y="16459200"/>
            <a:ext cx="30731842" cy="231648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0645136"/>
            <a:ext cx="30635333" cy="8249904"/>
          </a:xfrm>
        </p:spPr>
        <p:txBody>
          <a:bodyPr anchor="ctr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00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16459200"/>
            <a:ext cx="30635333" cy="8147520"/>
          </a:xfrm>
        </p:spPr>
        <p:txBody>
          <a:bodyPr anchor="b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4638307"/>
            <a:ext cx="30641050" cy="4256731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3" y="2560320"/>
            <a:ext cx="32926973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653760"/>
            <a:ext cx="30635333" cy="50393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3774400"/>
            <a:ext cx="30635328" cy="5120640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573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6123158" cy="138988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344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856963"/>
            <a:ext cx="30635333" cy="40233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2880330"/>
            <a:ext cx="30635328" cy="601471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 algn="l"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2" y="2560325"/>
            <a:ext cx="31463362" cy="180848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518749" y="2560320"/>
            <a:ext cx="9812131" cy="21214080"/>
          </a:xfrm>
        </p:spPr>
        <p:txBody>
          <a:bodyPr vert="eaVert">
            <a:normAutofit/>
          </a:bodyPr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2560320"/>
            <a:ext cx="28080058" cy="263347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2" y="2560320"/>
            <a:ext cx="31463362" cy="18084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9509757"/>
            <a:ext cx="30731846" cy="11135362"/>
          </a:xfrm>
        </p:spPr>
        <p:txBody>
          <a:bodyPr anchor="b">
            <a:normAutofit/>
          </a:bodyPr>
          <a:lstStyle>
            <a:lvl1pPr algn="l">
              <a:defRPr sz="1536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1539201"/>
            <a:ext cx="30731842" cy="735584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560322" y="2560322"/>
            <a:ext cx="18959842" cy="1808480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22379338" y="2560320"/>
            <a:ext cx="18951542" cy="1804416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5" y="2560320"/>
            <a:ext cx="17840957" cy="2926080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17" y="5486402"/>
            <a:ext cx="18938242" cy="1515872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04079" y="2720342"/>
            <a:ext cx="18067445" cy="2766058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79340" y="5486400"/>
            <a:ext cx="18992184" cy="1511808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2" y="2560320"/>
            <a:ext cx="15361920" cy="731520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18" y="2560320"/>
            <a:ext cx="21306024" cy="263347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2" y="10607052"/>
            <a:ext cx="15361920" cy="10038082"/>
          </a:xfrm>
        </p:spPr>
        <p:txBody>
          <a:bodyPr anchor="t">
            <a:normAutofit/>
          </a:bodyPr>
          <a:lstStyle>
            <a:lvl1pPr marL="0" indent="0">
              <a:buNone/>
              <a:defRPr sz="768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840" y="6949440"/>
            <a:ext cx="17103638" cy="5486400"/>
          </a:xfrm>
        </p:spPr>
        <p:txBody>
          <a:bodyPr anchor="b">
            <a:normAutofit/>
          </a:bodyPr>
          <a:lstStyle>
            <a:lvl1pPr algn="l">
              <a:defRPr sz="11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657600" y="4389120"/>
            <a:ext cx="15748675" cy="230428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80932" y="13167360"/>
            <a:ext cx="17108270" cy="9997440"/>
          </a:xfrm>
        </p:spPr>
        <p:txBody>
          <a:bodyPr anchor="t">
            <a:normAutofit/>
          </a:bodyPr>
          <a:lstStyle>
            <a:lvl1pPr marL="0" indent="0">
              <a:buNone/>
              <a:defRPr sz="864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60320" y="29626562"/>
            <a:ext cx="27896275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019240" y="18694404"/>
            <a:ext cx="11858189" cy="12760958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560325"/>
            <a:ext cx="31463362" cy="18084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665179" y="29626577"/>
            <a:ext cx="5762222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29626562"/>
            <a:ext cx="27896275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317247" y="26776697"/>
            <a:ext cx="4113154" cy="32156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4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2194560" rtl="0" eaLnBrk="1" latinLnBrk="0" hangingPunct="1">
        <a:spcBef>
          <a:spcPct val="0"/>
        </a:spcBef>
        <a:buNone/>
        <a:defRPr sz="153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37160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9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6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576072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740664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960120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20">
            <a:extLst>
              <a:ext uri="{FF2B5EF4-FFF2-40B4-BE49-F238E27FC236}">
                <a16:creationId xmlns:a16="http://schemas.microsoft.com/office/drawing/2014/main" id="{3C407FF8-8C65-4409-8A7E-46F6AC8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876" y="23364780"/>
            <a:ext cx="1747644" cy="1686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9116E-3670-4127-ACCA-D6DFDD8E5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555" y="330047"/>
            <a:ext cx="3671743" cy="1722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CED83-B596-4274-B3FC-39B40D164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755" y="417994"/>
            <a:ext cx="4861556" cy="1554480"/>
          </a:xfrm>
          <a:prstGeom prst="rect">
            <a:avLst/>
          </a:prstGeom>
        </p:spPr>
      </p:pic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32357" y="10024840"/>
            <a:ext cx="12196840" cy="81370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 Year Plan</a:t>
            </a:r>
          </a:p>
          <a:p>
            <a:pPr algn="ctr" fontAlgn="base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630783" y="557368"/>
            <a:ext cx="12109693" cy="1842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Mechanical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Charlie Nitschelm, Andrew Hosman, Collin Stroshine, Ryan Blatti, Chase Eldridge, Tyler Landry, John Langer, Thomas Collins, Silas Johnson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Advisor: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13848161" y="29511690"/>
            <a:ext cx="15361470" cy="260442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Acknowledgments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huge thanks to all the members of UNH SEDS, Scott Campbell, Dr. Ivo Nedyalkov, Dr. Alireza Ebadi, Sheldon Parent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, Andy Globe, Dave Emanuel,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Chief Dean, Ronald O’Keefe, TURBOCAM International, Reilly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Webb, the UNH Makerspace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and our advisor Dr. Todd Gross for all the support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77980" y="2699617"/>
            <a:ext cx="12196840" cy="700232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We Are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chemeClr val="bg1"/>
                </a:solidFill>
              </a:rPr>
              <a:t>second year engineering organization comprised of students of all classes and CEPS majors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primary engineering goal of pursuing the art of high power rocketry with custom-made hybrid </a:t>
            </a:r>
            <a:r>
              <a:rPr lang="en-US" sz="2800" dirty="0" smtClean="0">
                <a:solidFill>
                  <a:schemeClr val="bg1"/>
                </a:solidFill>
              </a:rPr>
              <a:t>engines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53701" y="3697521"/>
            <a:ext cx="557879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Oxidizer Tank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highly pressurized vessel that 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contains liquid Nitrous Oxide,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acting as our oxidizer within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the combustion chamber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84873" y="5988294"/>
            <a:ext cx="54082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Flow Regulator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motorized valve that monitors flow regulation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of the oxidizer into the injection plate controlled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by an electric motor and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Arduino.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8228" y="9854217"/>
            <a:ext cx="52524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Injection Plate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Responsible for providing desired oxidizer flow into the combustion chamber with the assistance of the impinging plate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48161" y="16324447"/>
            <a:ext cx="5437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Combustion Chamber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enclosed volume where the solid reducer and liquid oxidizer react to produce a superheated, highly pressurized chamber of 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08556" y="19606424"/>
            <a:ext cx="53427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Nozzle</a:t>
            </a:r>
          </a:p>
          <a:p>
            <a:r>
              <a:rPr lang="en-US" sz="2800" dirty="0">
                <a:solidFill>
                  <a:schemeClr val="bg1"/>
                </a:solidFill>
              </a:rPr>
              <a:t>Graphite was machined into a de Laval curve responsible for directing the flow of hot gases outside of the combustion chamber into the environment providing thrust</a:t>
            </a: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895980" y="2973149"/>
            <a:ext cx="13597654" cy="686341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Fuel Selection and Flow Regulation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Hydroxyl-terminated </a:t>
            </a:r>
            <a:r>
              <a:rPr lang="en-US" sz="2800" dirty="0">
                <a:solidFill>
                  <a:schemeClr val="bg1"/>
                </a:solidFill>
              </a:rPr>
              <a:t>polybutadiene (</a:t>
            </a:r>
            <a:r>
              <a:rPr lang="en-US" sz="2800" dirty="0" smtClean="0">
                <a:solidFill>
                  <a:schemeClr val="bg1"/>
                </a:solidFill>
              </a:rPr>
              <a:t>HTPB) and liquid </a:t>
            </a:r>
            <a:r>
              <a:rPr lang="en-US" sz="2800" dirty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itrous </a:t>
            </a:r>
            <a:r>
              <a:rPr lang="en-US" sz="2800" dirty="0">
                <a:solidFill>
                  <a:schemeClr val="bg1"/>
                </a:solidFill>
              </a:rPr>
              <a:t>o</a:t>
            </a:r>
            <a:r>
              <a:rPr lang="en-US" sz="2800" dirty="0" smtClean="0">
                <a:solidFill>
                  <a:schemeClr val="bg1"/>
                </a:solidFill>
              </a:rPr>
              <a:t>xide were </a:t>
            </a:r>
            <a:r>
              <a:rPr lang="en-US" sz="2800" dirty="0">
                <a:solidFill>
                  <a:schemeClr val="bg1"/>
                </a:solidFill>
              </a:rPr>
              <a:t>chosen as the </a:t>
            </a:r>
            <a:r>
              <a:rPr lang="en-US" sz="2800" dirty="0" smtClean="0">
                <a:solidFill>
                  <a:schemeClr val="bg1"/>
                </a:solidFill>
              </a:rPr>
              <a:t>reducer and oxidizer, respectively.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chemeClr val="bg1"/>
                </a:solidFill>
              </a:rPr>
              <a:t>mold was 3-D printed to insert into the combustion chamber </a:t>
            </a:r>
            <a:r>
              <a:rPr lang="en-US" sz="2800" dirty="0" smtClean="0">
                <a:solidFill>
                  <a:schemeClr val="bg1"/>
                </a:solidFill>
              </a:rPr>
              <a:t>to </a:t>
            </a:r>
            <a:r>
              <a:rPr lang="en-US" sz="2800" dirty="0">
                <a:solidFill>
                  <a:schemeClr val="bg1"/>
                </a:solidFill>
              </a:rPr>
              <a:t>form the </a:t>
            </a:r>
            <a:r>
              <a:rPr lang="en-US" sz="2800" dirty="0" smtClean="0">
                <a:solidFill>
                  <a:schemeClr val="bg1"/>
                </a:solidFill>
              </a:rPr>
              <a:t>HTPB into </a:t>
            </a:r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 smtClean="0">
                <a:solidFill>
                  <a:schemeClr val="bg1"/>
                </a:solidFill>
              </a:rPr>
              <a:t>circular grain.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flow regulator controls the amount of flow into the combustion chamber, permitting throttle, cutoff, and reignition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891" y="13732487"/>
            <a:ext cx="5477140" cy="7302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806" y="5564592"/>
            <a:ext cx="4521827" cy="6029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621" y="10294701"/>
            <a:ext cx="5212772" cy="69503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8" y="7186825"/>
            <a:ext cx="6088886" cy="81185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543182" y="-277425"/>
            <a:ext cx="5767451" cy="76899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962" y="18150575"/>
            <a:ext cx="5759742" cy="767965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028031" y="12835594"/>
            <a:ext cx="518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Impinging Plate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interchangeable cylindrical plate responsible for the impingement and atomization of the oxidizer flow streams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84" y="5354539"/>
            <a:ext cx="5155286" cy="3866465"/>
          </a:xfrm>
          <a:prstGeom prst="rect">
            <a:avLst/>
          </a:prstGeom>
        </p:spPr>
      </p:pic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25" y="5355416"/>
            <a:ext cx="5798480" cy="386471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7037214" y="3425800"/>
            <a:ext cx="3380805" cy="81465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1854984" y="6527800"/>
            <a:ext cx="2253572" cy="12529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2296323" y="13388840"/>
            <a:ext cx="1812233" cy="467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7344650" y="10405474"/>
            <a:ext cx="1286811" cy="8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600230" y="10405474"/>
            <a:ext cx="1343745" cy="500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22830971" y="20146077"/>
            <a:ext cx="1394582" cy="696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884900" y="16878300"/>
            <a:ext cx="1386805" cy="770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857114" y="10128620"/>
            <a:ext cx="13675385" cy="6672983"/>
            <a:chOff x="29876777" y="10784943"/>
            <a:chExt cx="13675385" cy="6672983"/>
          </a:xfrm>
        </p:grpSpPr>
        <p:sp>
          <p:nvSpPr>
            <p:cNvPr id="52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876777" y="10784943"/>
              <a:ext cx="13675385" cy="667298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Oxidizer Injection</a:t>
              </a:r>
              <a:endPara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ea typeface="Optima" charset="0"/>
                  <a:cs typeface="Optima" charset="0"/>
                </a:rPr>
                <a:t>A cold test fire was conducted to examine the oxidizer flow through the injector insert, and to determine the mass flow rate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ea typeface="Optima" charset="0"/>
                  <a:cs typeface="Optima" charset="0"/>
                </a:rPr>
                <a:t>Tested the flow regulation system 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  <a:ea typeface="Optima" charset="0"/>
                  <a:cs typeface="Optima" charset="0"/>
                </a:rPr>
                <a:t>Attempted to determine how far we must open the flow regulator in order to get optimal flow through the injector plate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1"/>
                </a:solidFill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pic>
          <p:nvPicPr>
            <p:cNvPr id="36" name="Picture 35" descr="C:\Users\Collin\Downloads\20190208_011322000_iOS.png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0815" y="14204619"/>
              <a:ext cx="4310411" cy="291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388339" y="13945685"/>
              <a:ext cx="4009031" cy="3255758"/>
            </a:xfrm>
            <a:prstGeom prst="rect">
              <a:avLst/>
            </a:prstGeom>
          </p:spPr>
        </p:pic>
        <p:pic>
          <p:nvPicPr>
            <p:cNvPr id="106" name="Picture 105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30143795" y="14005771"/>
              <a:ext cx="3918463" cy="323635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855149" y="18384623"/>
            <a:ext cx="12144043" cy="13731488"/>
            <a:chOff x="29935306" y="17771166"/>
            <a:chExt cx="13675385" cy="4483252"/>
          </a:xfrm>
        </p:grpSpPr>
        <p:sp>
          <p:nvSpPr>
            <p:cNvPr id="68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935306" y="17771166"/>
              <a:ext cx="13675385" cy="448325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Hot Fire Test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</a:p>
            <a:p>
              <a:endParaRPr lang="en-US" sz="4800" b="1" dirty="0" smtClean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 smtClean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247355" y="18112836"/>
              <a:ext cx="7742496" cy="12962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Test engine to determine thrust produced, mass flow rate, thermal conductivity, and durability of engine.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Load cells and thermocouples used to record desired data</a:t>
              </a:r>
              <a:r>
                <a:rPr lang="en-US" sz="2800" smtClean="0">
                  <a:solidFill>
                    <a:schemeClr val="bg1"/>
                  </a:solidFill>
                </a:rPr>
                <a:t>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97623" y="9245867"/>
            <a:ext cx="3773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SpaceVision, November 2018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76400" y="9245867"/>
            <a:ext cx="555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SEDS Rocketry Competition, October 2018</a:t>
            </a:r>
            <a:endParaRPr lang="en-US" sz="2000" i="1" dirty="0">
              <a:solidFill>
                <a:schemeClr val="bg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009245" y="10591264"/>
            <a:ext cx="2089440" cy="5516367"/>
            <a:chOff x="18724966" y="1039766"/>
            <a:chExt cx="5935021" cy="23674596"/>
          </a:xfrm>
        </p:grpSpPr>
        <p:pic>
          <p:nvPicPr>
            <p:cNvPr id="71" name="Picture 17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6" y="1039766"/>
              <a:ext cx="5935021" cy="23038405"/>
            </a:xfrm>
            <a:prstGeom prst="rect">
              <a:avLst/>
            </a:prstGeom>
          </p:spPr>
        </p:pic>
        <p:pic>
          <p:nvPicPr>
            <p:cNvPr id="72" name="Picture 19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73" name="Picture 19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74" name="Picture 201">
              <a:extLst>
                <a:ext uri="{FF2B5EF4-FFF2-40B4-BE49-F238E27FC236}">
                  <a16:creationId xmlns:a16="http://schemas.microsoft.com/office/drawing/2014/main" id="{766455B9-12CE-4CDB-9800-3AD590CE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75" name="Picture 20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76" name="Picture 21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7" y="16685997"/>
              <a:ext cx="1747644" cy="2621465"/>
            </a:xfrm>
            <a:prstGeom prst="rect">
              <a:avLst/>
            </a:prstGeom>
          </p:spPr>
        </p:pic>
        <p:pic>
          <p:nvPicPr>
            <p:cNvPr id="77" name="Picture 212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976958" y="10181416"/>
            <a:ext cx="197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Year One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402425" y="10113187"/>
            <a:ext cx="208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Year Three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976537" y="13385903"/>
            <a:ext cx="858562" cy="3436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9225269" y="13385903"/>
            <a:ext cx="1053741" cy="3436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913" y="16088971"/>
            <a:ext cx="2098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chemeClr val="bg1"/>
                </a:solidFill>
              </a:rPr>
              <a:t>Rocket Building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Simulating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Launching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Optimizing</a:t>
            </a: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279010" y="16324447"/>
            <a:ext cx="2720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chemeClr val="bg1"/>
                </a:solidFill>
              </a:rPr>
              <a:t>Hybrid Rocket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Engine Optimization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Rocket Integration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93" name="TextBox 32">
            <a:extLst>
              <a:ext uri="{FF2B5EF4-FFF2-40B4-BE49-F238E27FC236}">
                <a16:creationId xmlns:a16="http://schemas.microsoft.com/office/drawing/2014/main" id="{89F8D99C-8D9D-A347-AE40-D7F5E8B18FE0}"/>
              </a:ext>
            </a:extLst>
          </p:cNvPr>
          <p:cNvSpPr txBox="1"/>
          <p:nvPr/>
        </p:nvSpPr>
        <p:spPr>
          <a:xfrm>
            <a:off x="29876777" y="17074461"/>
            <a:ext cx="13675385" cy="66000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Combustion and Ignition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Ignition in combustion chamber creates an increase in temperature and pressure.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Flow atomizes, converting liquid nitrous oxide into a gaseous state.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Propellants react with each other creating thermal energy transforming into kinetic energy. </a:t>
            </a:r>
            <a:endParaRPr lang="en-US" sz="2800" dirty="0">
              <a:solidFill>
                <a:schemeClr val="bg1"/>
              </a:solidFill>
              <a:ea typeface="Optima" charset="0"/>
              <a:cs typeface="Optima" charset="0"/>
            </a:endParaRP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4800" b="1" dirty="0">
                <a:latin typeface="Optima" charset="0"/>
                <a:ea typeface="Optima" charset="0"/>
                <a:cs typeface="Optima" charset="0"/>
              </a:rPr>
              <a:t>                               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13848161" y="25009127"/>
            <a:ext cx="15361470" cy="432511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Current Work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29857114" y="24017793"/>
            <a:ext cx="13636520" cy="809831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Thrust Vectoring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1875895" y="25009127"/>
            <a:ext cx="9320924" cy="7064717"/>
            <a:chOff x="32083363" y="24727250"/>
            <a:chExt cx="9320924" cy="706471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9" r="25016"/>
            <a:stretch/>
          </p:blipFill>
          <p:spPr>
            <a:xfrm>
              <a:off x="32083363" y="24727250"/>
              <a:ext cx="6202017" cy="7064717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6" r="25174"/>
            <a:stretch/>
          </p:blipFill>
          <p:spPr>
            <a:xfrm>
              <a:off x="32691499" y="24999675"/>
              <a:ext cx="3379305" cy="651986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5" r="20573"/>
            <a:stretch/>
          </p:blipFill>
          <p:spPr>
            <a:xfrm>
              <a:off x="37133170" y="24727250"/>
              <a:ext cx="4271117" cy="6895465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4915660" y="10856635"/>
            <a:ext cx="4117548" cy="6758683"/>
            <a:chOff x="4877220" y="10886840"/>
            <a:chExt cx="4117548" cy="6758683"/>
          </a:xfrm>
        </p:grpSpPr>
        <p:sp>
          <p:nvSpPr>
            <p:cNvPr id="81" name="TextBox 80"/>
            <p:cNvSpPr txBox="1"/>
            <p:nvPr/>
          </p:nvSpPr>
          <p:spPr>
            <a:xfrm>
              <a:off x="6035116" y="17122303"/>
              <a:ext cx="1882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Year Two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86835" y="10886840"/>
              <a:ext cx="20983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 smtClean="0">
                  <a:solidFill>
                    <a:schemeClr val="bg1"/>
                  </a:solidFill>
                </a:rPr>
                <a:t>Hybrid Engine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Design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Manufacture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Test</a:t>
              </a: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4877220" y="11695083"/>
              <a:ext cx="4117548" cy="5490064"/>
              <a:chOff x="4877220" y="11695083"/>
              <a:chExt cx="4117548" cy="5490064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90962" y="12381341"/>
                <a:ext cx="5490064" cy="411754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 rot="5400000">
                <a:off x="6134093" y="14080268"/>
                <a:ext cx="160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Runaway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30271997" y="27165300"/>
            <a:ext cx="2095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Two actuators positioned 90 degrees apart enable pitch and yaw control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1251384" y="26244745"/>
            <a:ext cx="218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gimbal ring is used to provide a second rotational piece that is placed between the engine and the rocket body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85636" y="25964867"/>
            <a:ext cx="14686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Improve flow regulation design by reworking gears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Continue to test engine and create optimal design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I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ntegrate manufactured gimbal parts onto the engine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Simulate rocket trajectory and altitude from hot fire test data  </a:t>
            </a:r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33" y="19431104"/>
            <a:ext cx="3804209" cy="50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3165900" y="18285356"/>
            <a:ext cx="13558329" cy="789161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combustion chamber and Injector plate were manufactured with the assistance of TURBOCAM International</a:t>
            </a:r>
          </a:p>
          <a:p>
            <a:pPr marL="1828800" lvl="3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Both components made of Aluminum 6061 for ease of manufacturing and Tripoli Experimental Rocket Recommendations</a:t>
            </a:r>
          </a:p>
          <a:p>
            <a:pPr marL="1828800" lvl="3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Injector plate designed so the plate can be reused, but hole inserts can be redesigned and replaced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nozzle was manufactured here at UNH by Scott Campbell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fontAlgn="base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93" y="22317391"/>
            <a:ext cx="4540053" cy="3405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735" y="22295676"/>
            <a:ext cx="4684149" cy="3513112"/>
          </a:xfrm>
          <a:prstGeom prst="rect">
            <a:avLst/>
          </a:prstGeom>
        </p:spPr>
      </p:pic>
      <p:sp>
        <p:nvSpPr>
          <p:cNvPr id="8" name="TextBox 56">
            <a:extLst>
              <a:ext uri="{FF2B5EF4-FFF2-40B4-BE49-F238E27FC236}">
                <a16:creationId xmlns:a16="http://schemas.microsoft.com/office/drawing/2014/main" id="{61D2EE32-9AB9-2349-B499-0DE5A25984E5}"/>
              </a:ext>
            </a:extLst>
          </p:cNvPr>
          <p:cNvSpPr txBox="1">
            <a:spLocks/>
          </p:cNvSpPr>
          <p:nvPr/>
        </p:nvSpPr>
        <p:spPr>
          <a:xfrm>
            <a:off x="24663673" y="7023453"/>
            <a:ext cx="13558328" cy="701679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Vertical Static Test Fire Rig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   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</a:rPr>
              <a:t>                   </a:t>
            </a:r>
          </a:p>
          <a:p>
            <a:pPr algn="ctr"/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4877693" y="7728745"/>
            <a:ext cx="7838372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Engine Startup / Ignition Method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Correct ignition method to start-up the engine and provide initial heat and pressure for further combustion with the oxidizer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Obtain an initial injector flow rate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   Hot Fire Testing Rig and Data Collection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Used to safely test the hybrid rocket engine in a static rig</a:t>
            </a:r>
          </a:p>
          <a:p>
            <a:pPr marL="1371600" lvl="2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Collect precise data on thrust, mass flow rate and combustion temperature for future optimization of the hybrid rocket engine geometry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254" y="7815109"/>
            <a:ext cx="4187557" cy="558340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283719" y="14447821"/>
            <a:ext cx="15491501" cy="7847855"/>
            <a:chOff x="13765801" y="24633223"/>
            <a:chExt cx="15491501" cy="78478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08F2AC-AB47-EE4E-9E17-D502FF32FA4C}"/>
                </a:ext>
              </a:extLst>
            </p:cNvPr>
            <p:cNvSpPr txBox="1"/>
            <p:nvPr/>
          </p:nvSpPr>
          <p:spPr>
            <a:xfrm>
              <a:off x="13765801" y="24633223"/>
              <a:ext cx="15361470" cy="784785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 anchor="t">
              <a:noAutofit/>
            </a:bodyPr>
            <a:lstStyle/>
            <a:p>
              <a:pPr algn="ctr" fontAlgn="base"/>
              <a:r>
                <a:rPr lang="en-US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Gimbal System</a:t>
              </a:r>
            </a:p>
            <a:p>
              <a:pPr marL="914400" lvl="1" indent="-457200" fontAlgn="base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Preliminary design work was started last year on commercial off the shelf 29mm engines to assist in the application of those techniques on a larger, homemade hybrid engine</a:t>
              </a:r>
            </a:p>
            <a:p>
              <a:pPr algn="ctr"/>
              <a:endParaRPr lang="en-US" sz="2800" dirty="0">
                <a:solidFill>
                  <a:schemeClr val="bg1"/>
                </a:solidFill>
                <a:cs typeface="Calibri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cs typeface="Calibri"/>
                </a:rPr>
                <a:t>HHHHH</a:t>
              </a:r>
            </a:p>
            <a:p>
              <a:pPr algn="ctr"/>
              <a:endParaRPr lang="en-US" sz="2800" dirty="0">
                <a:solidFill>
                  <a:schemeClr val="bg1"/>
                </a:solidFill>
                <a:cs typeface="Calibri"/>
              </a:endParaRPr>
            </a:p>
            <a:p>
              <a:pPr marL="457200" indent="-457200">
                <a:buFont typeface="Arial" charset="0"/>
                <a:buChar char="•"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053703" y="26936659"/>
              <a:ext cx="4440918" cy="2677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Two actuators will be utilized to control the pitch and yaw of our thrust vector through flight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16384" y="26419007"/>
              <a:ext cx="4440918" cy="3108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An accelerometer will be used to sense any variation in our zenith direction, and quickly redirect our engine thrust to return back to the desired flight path</a:t>
              </a:r>
              <a:endParaRPr lang="en-US" sz="28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79967" y="29614315"/>
              <a:ext cx="3439821" cy="23820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83412" y="29527550"/>
              <a:ext cx="4069793" cy="254804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29620" y="26325330"/>
              <a:ext cx="2985762" cy="5957373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388" y="27685580"/>
            <a:ext cx="4700460" cy="29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414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7933</TotalTime>
  <Words>772</Words>
  <Application>Microsoft Office PowerPoint</Application>
  <PresentationFormat>Custom</PresentationFormat>
  <Paragraphs>114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Century Gothic</vt:lpstr>
      <vt:lpstr>Optima</vt:lpstr>
      <vt:lpstr>Times New Roman</vt:lpstr>
      <vt:lpstr>Wingdings 3</vt:lpstr>
      <vt:lpstr>Slice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Stroshine</dc:creator>
  <cp:lastModifiedBy>Nitschelm, Charlie J</cp:lastModifiedBy>
  <cp:revision>220</cp:revision>
  <dcterms:modified xsi:type="dcterms:W3CDTF">2019-04-19T16:58:58Z</dcterms:modified>
</cp:coreProperties>
</file>